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623" r:id="rId2"/>
    <p:sldId id="624" r:id="rId3"/>
    <p:sldId id="645" r:id="rId4"/>
    <p:sldId id="646" r:id="rId5"/>
    <p:sldId id="655" r:id="rId6"/>
    <p:sldId id="656" r:id="rId7"/>
    <p:sldId id="649" r:id="rId8"/>
    <p:sldId id="658" r:id="rId9"/>
    <p:sldId id="659" r:id="rId10"/>
    <p:sldId id="669" r:id="rId11"/>
    <p:sldId id="653" r:id="rId12"/>
    <p:sldId id="677" r:id="rId13"/>
    <p:sldId id="643" r:id="rId14"/>
    <p:sldId id="626" r:id="rId15"/>
    <p:sldId id="627" r:id="rId16"/>
    <p:sldId id="636" r:id="rId17"/>
    <p:sldId id="635" r:id="rId18"/>
    <p:sldId id="652" r:id="rId19"/>
    <p:sldId id="654" r:id="rId20"/>
    <p:sldId id="660" r:id="rId21"/>
    <p:sldId id="684" r:id="rId22"/>
    <p:sldId id="634" r:id="rId23"/>
    <p:sldId id="685" r:id="rId24"/>
    <p:sldId id="686" r:id="rId25"/>
    <p:sldId id="661" r:id="rId26"/>
    <p:sldId id="662" r:id="rId27"/>
    <p:sldId id="663" r:id="rId28"/>
    <p:sldId id="664" r:id="rId29"/>
    <p:sldId id="665" r:id="rId30"/>
    <p:sldId id="668" r:id="rId31"/>
    <p:sldId id="666" r:id="rId32"/>
    <p:sldId id="667" r:id="rId33"/>
    <p:sldId id="61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0"/>
  </p:normalViewPr>
  <p:slideViewPr>
    <p:cSldViewPr snapToGrid="0" snapToObjects="1">
      <p:cViewPr varScale="1">
        <p:scale>
          <a:sx n="109" d="100"/>
          <a:sy n="109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4.emf"/><Relationship Id="rId1" Type="http://schemas.openxmlformats.org/officeDocument/2006/relationships/image" Target="../media/image24.emf"/><Relationship Id="rId4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2E54-F889-FE4C-ADB8-9DFE80B063EA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2D60-4B60-B44F-884E-E77537E4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6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53115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CEE9B-D27B-D64C-92B8-EB0103D5C4E7}" type="slidenum">
              <a:rPr lang="en-US"/>
              <a:pPr/>
              <a:t>12</a:t>
            </a:fld>
            <a:endParaRPr lang="en-US"/>
          </a:p>
        </p:txBody>
      </p:sp>
      <p:sp>
        <p:nvSpPr>
          <p:cNvPr id="553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11/12/14</a:t>
            </a:r>
          </a:p>
        </p:txBody>
      </p:sp>
      <p:sp>
        <p:nvSpPr>
          <p:cNvPr id="55302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  <p:extLst>
      <p:ext uri="{BB962C8B-B14F-4D97-AF65-F5344CB8AC3E}">
        <p14:creationId xmlns:p14="http://schemas.microsoft.com/office/powerpoint/2010/main" val="357172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69697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2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3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919248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72085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42054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426411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614290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85650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498487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6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74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5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1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91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1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565122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49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4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05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424152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92846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297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852512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4059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84565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9D9F-4DE6-BA40-BC4D-88B0EF9E0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608D3-2270-E241-BE5D-7FAD2C7C3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F269-056F-2644-ABF8-AC094D62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66A7-074E-4A4D-A295-99339959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0313D-1D98-5549-8AD2-699A5C31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BA86-F0C3-3049-990A-37807ACA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976C6-45D7-D04C-BD3E-5DE0A9EA5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964E-7AB2-E24F-BB94-C66EE971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F5F1-9FD7-9F48-B298-F17F55DE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93AF-558A-DC43-BFE5-3B0CAB05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14262-13F3-6B4E-BF38-B45BDB12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0F6F6-7000-DF4A-BB03-D3B811967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BEF2-0531-F343-822A-539D62AB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A076-1A4C-A048-A58D-4F1A3E4B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A0E0-59A3-8644-8D48-6000C8E5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8D29-9E24-8840-81DF-37C5A367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D97A-20E4-6E40-A652-37C263D1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6734-FDE4-114D-9C4A-329D29CE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1315B-3D30-1F48-ABFE-41ABCA62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5DC68-AF4C-154A-A7FA-4B764D2F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D635-5565-764E-AD11-D1B04A8A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A6C55-29E2-8241-A7C1-ADDB91A9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4CDD-E16F-AC4B-80B9-6131343B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A9583-4513-6D49-8E6B-EAFBAC4A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830D-3794-7147-A65A-A95C31B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642-1B44-7B41-8CF7-2FA6D754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D175-898F-E547-99B4-84983BF78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94E3B-E0AB-814E-A658-2C4B16EE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782D1-76E9-1840-B8BE-216C367A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692F-B22C-2A40-B356-63635B70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1CBC-DD6F-8E41-BC9C-1B98F9DC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1C9C-0C71-8944-9B8B-BDBAECA1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7D366-059B-434D-AB4B-3341AE57B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79B30-B258-2F44-A675-E598C349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856CA-4D2E-AF43-95F8-50547ACCF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CDB3D-2D5A-C448-A4A2-955FB2BAA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BBAEA-945E-4E4C-ABF1-5972492D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84B04-8F12-7245-8CB2-03EFA60B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D8871-F31B-FF48-A217-0391DCF5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306B-C420-4D42-9325-9A5E7F88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DDFB-10FB-F645-879F-802849BB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EF36A-00E3-2948-AF53-09103AF9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ED9D4-728F-894D-A406-0558E09F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B9D25-7821-2241-BDDE-6DCD9325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D98A5-4AD8-094B-90E8-F98A6C14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92427-FEC6-3645-BE02-EC26F0B9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9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D1A7-F9ED-3E4B-A3F1-7DF161D3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D36C6-94CF-6F44-96E8-0651D650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60A98-54EA-7744-8342-24FF95D41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A69FD-48FA-604E-918F-67EA3DEB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3E135-6319-514B-98CF-A3A510AF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865FE-23D9-1247-A320-39874A1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06AA-AC5B-BE4F-8E42-0EE0F2F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D2C61-275D-E74E-9DA4-B91D39646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AE8E-4E85-4749-ACFA-9DCEF0D4B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92747-1E32-714C-A137-3D417739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77290-A2FB-714B-AE60-4AD0E11C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35B0-1709-6045-A183-44C9C51F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BC869-5CDD-A644-AF46-FB34E9DB9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063DD-EEC1-3545-B44D-C79F7E6DB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DD343-95E2-6947-8D52-37390D9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D661A-CDCA-4E47-B751-E6C53DDC5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6795-EF06-454D-93DF-29DE11AD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1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6.emf"/><Relationship Id="rId5" Type="http://schemas.openxmlformats.org/officeDocument/2006/relationships/image" Target="../media/image24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371725" y="539750"/>
            <a:ext cx="7448550" cy="2065338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Intervention models and standardized residuals for perturbation analysis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520950" y="2951164"/>
            <a:ext cx="7150100" cy="18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12 March 2019</a:t>
            </a:r>
          </a:p>
        </p:txBody>
      </p:sp>
    </p:spTree>
    <p:extLst>
      <p:ext uri="{BB962C8B-B14F-4D97-AF65-F5344CB8AC3E}">
        <p14:creationId xmlns:p14="http://schemas.microsoft.com/office/powerpoint/2010/main" val="114180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What about interventions in </a:t>
            </a:r>
            <a:r>
              <a:rPr lang="en-US" dirty="0" err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903755" y="1649899"/>
            <a:ext cx="638449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It is entirely possible for their to be a change (intervention) in the observations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Field ecology (fisheries, ornithology)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Laboratory (microscopy, genetics, chemistry)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2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change in observation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62651" y="2255838"/>
          <a:ext cx="1527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2651" y="2255838"/>
                        <a:ext cx="15271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412868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2868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924834" y="4679775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Intervention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effect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009988" y="4679775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23688" y="4152582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14524" y="4174642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343346" y="325721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852537" y="3767138"/>
          <a:ext cx="20796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8" imgW="1054100" imgH="215900" progId="Equation.3">
                  <p:embed/>
                </p:oleObj>
              </mc:Choice>
              <mc:Fallback>
                <p:oleObj name="Equation" r:id="rId8" imgW="10541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2537" y="3767138"/>
                        <a:ext cx="207962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417455" y="376680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7455" y="376680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94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57" y="898865"/>
            <a:ext cx="7769209" cy="3404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210" y="5047136"/>
            <a:ext cx="2132580" cy="7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The salmon story</a:t>
            </a: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4494213" y="1724573"/>
            <a:ext cx="5699654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Major declines in populations across the continental U.S. &amp; southern Canada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Evolutionary Significant Units (ESUs) form basis for conservation &amp; management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28/52 ESUs listed as </a:t>
            </a:r>
            <a:r>
              <a:rPr lang="en-US" sz="2200" i="1" dirty="0">
                <a:latin typeface="Calibri" pitchFamily="34" charset="0"/>
              </a:rPr>
              <a:t>threatened</a:t>
            </a:r>
            <a:r>
              <a:rPr lang="en-US" sz="2200" dirty="0">
                <a:latin typeface="Calibri" pitchFamily="34" charset="0"/>
              </a:rPr>
              <a:t> or </a:t>
            </a:r>
            <a:r>
              <a:rPr lang="en-US" sz="2200" i="1" dirty="0">
                <a:latin typeface="Calibri" pitchFamily="34" charset="0"/>
              </a:rPr>
              <a:t>endangered</a:t>
            </a:r>
            <a:r>
              <a:rPr lang="en-US" sz="2200" dirty="0">
                <a:latin typeface="Calibri" pitchFamily="34" charset="0"/>
              </a:rPr>
              <a:t> under U.S. Endangered Species Act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Human (</a:t>
            </a:r>
            <a:r>
              <a:rPr lang="en-US" sz="2200" dirty="0" err="1">
                <a:latin typeface="Calibri" pitchFamily="34" charset="0"/>
              </a:rPr>
              <a:t>eg</a:t>
            </a:r>
            <a:r>
              <a:rPr lang="en-US" sz="2200" dirty="0">
                <a:latin typeface="Calibri" pitchFamily="34" charset="0"/>
              </a:rPr>
              <a:t>, dams, harvest) &amp; natural (climate) causes have contributed to declines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Big money business ($4 billion per decade)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chinoo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0132" y="1869631"/>
            <a:ext cx="1929258" cy="38101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226663" y="5712735"/>
            <a:ext cx="191647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State of the Salmon</a:t>
            </a:r>
          </a:p>
        </p:txBody>
      </p:sp>
    </p:spTree>
    <p:extLst>
      <p:ext uri="{BB962C8B-B14F-4D97-AF65-F5344CB8AC3E}">
        <p14:creationId xmlns:p14="http://schemas.microsoft.com/office/powerpoint/2010/main" val="381274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2"/>
                </a:solidFill>
              </a:rPr>
              <a:t>Adverse effects of hatcheries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133600" y="1616076"/>
            <a:ext cx="8020050" cy="135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" pitchFamily="34" charset="0"/>
              </a:rPr>
              <a:t>Growing evidence that hatchery fish have reduced fitness &amp; adverse demographic effects</a:t>
            </a:r>
          </a:p>
          <a:p>
            <a:r>
              <a:rPr lang="en-US" dirty="0">
                <a:solidFill>
                  <a:srgbClr val="7F7F7F"/>
                </a:solidFill>
                <a:latin typeface="Calibri" pitchFamily="34" charset="0"/>
              </a:rPr>
              <a:t>(</a:t>
            </a:r>
            <a:r>
              <a:rPr lang="en-US" dirty="0" err="1">
                <a:solidFill>
                  <a:srgbClr val="7F7F7F"/>
                </a:solidFill>
                <a:latin typeface="Calibri" pitchFamily="34" charset="0"/>
              </a:rPr>
              <a:t>eg</a:t>
            </a:r>
            <a:r>
              <a:rPr lang="en-US" dirty="0">
                <a:solidFill>
                  <a:srgbClr val="7F7F7F"/>
                </a:solidFill>
                <a:latin typeface="Calibri" pitchFamily="34" charset="0"/>
              </a:rPr>
              <a:t>, Araki et al. 2007, </a:t>
            </a:r>
            <a:r>
              <a:rPr lang="en-US" dirty="0" err="1">
                <a:solidFill>
                  <a:srgbClr val="7F7F7F"/>
                </a:solidFill>
                <a:latin typeface="Calibri" pitchFamily="34" charset="0"/>
              </a:rPr>
              <a:t>Buhle</a:t>
            </a:r>
            <a:r>
              <a:rPr lang="en-US" dirty="0">
                <a:solidFill>
                  <a:srgbClr val="7F7F7F"/>
                </a:solidFill>
                <a:latin typeface="Calibri" pitchFamily="34" charset="0"/>
              </a:rPr>
              <a:t> et al. 2009, Christie et al. 2014)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14550" y="3387726"/>
            <a:ext cx="3657600" cy="2743200"/>
            <a:chOff x="806450" y="3194050"/>
            <a:chExt cx="3657600" cy="2743200"/>
          </a:xfrm>
        </p:grpSpPr>
        <p:pic>
          <p:nvPicPr>
            <p:cNvPr id="10" name="Picture 9" descr="Capilano hatcher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50" y="3194050"/>
              <a:ext cx="36576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3087733" y="5581124"/>
              <a:ext cx="13260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©Ruth </a:t>
              </a:r>
              <a:r>
                <a:rPr lang="en-US" sz="1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Hartnup</a:t>
              </a:r>
              <a:endPara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</p:txBody>
        </p:sp>
      </p:grpSp>
      <p:pic>
        <p:nvPicPr>
          <p:cNvPr id="13" name="Picture 12" descr="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86" y="3387727"/>
            <a:ext cx="3657600" cy="2743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695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The big picture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625661" y="2235246"/>
            <a:ext cx="7901661" cy="247760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800" u="sng" dirty="0">
                <a:solidFill>
                  <a:schemeClr val="tx1"/>
                </a:solidFill>
              </a:rPr>
              <a:t>Question</a:t>
            </a:r>
          </a:p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chemeClr val="tx1"/>
                </a:solidFill>
              </a:rPr>
              <a:t>What is the effect of hatchery supplementation on Snake River spring/summer Chinook salmon at</a:t>
            </a:r>
          </a:p>
          <a:p>
            <a:pPr marL="684213" indent="-454025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800" dirty="0">
                <a:solidFill>
                  <a:schemeClr val="tx1"/>
                </a:solidFill>
              </a:rPr>
              <a:t>population level, and</a:t>
            </a:r>
          </a:p>
          <a:p>
            <a:pPr marL="684213" indent="-454025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800" dirty="0">
                <a:solidFill>
                  <a:schemeClr val="tx1"/>
                </a:solidFill>
              </a:rPr>
              <a:t>broader ESU scale?</a:t>
            </a:r>
          </a:p>
        </p:txBody>
      </p:sp>
    </p:spTree>
    <p:extLst>
      <p:ext uri="{BB962C8B-B14F-4D97-AF65-F5344CB8AC3E}">
        <p14:creationId xmlns:p14="http://schemas.microsoft.com/office/powerpoint/2010/main" val="12697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Time series of spawner 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49626" y="1247425"/>
            <a:ext cx="4944082" cy="1474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8"/>
          <a:stretch/>
        </p:blipFill>
        <p:spPr>
          <a:xfrm>
            <a:off x="1657349" y="2711450"/>
            <a:ext cx="5778578" cy="3746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4655" y="2595311"/>
            <a:ext cx="383413" cy="359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5235" r="1806" b="11373"/>
          <a:stretch/>
        </p:blipFill>
        <p:spPr>
          <a:xfrm>
            <a:off x="7362190" y="1830049"/>
            <a:ext cx="3200400" cy="2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Time series of supplementation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300446"/>
            <a:ext cx="5778578" cy="51575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8305" y="2576261"/>
            <a:ext cx="383413" cy="359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98405" y="1305833"/>
            <a:ext cx="275790" cy="258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5235" r="1806" b="11373"/>
          <a:stretch/>
        </p:blipFill>
        <p:spPr>
          <a:xfrm>
            <a:off x="7362190" y="1830049"/>
            <a:ext cx="3200400" cy="2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5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89920" y="3164730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Common year effect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188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898197" y="1481536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41296" y="1945524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1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56920" y="3164730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Supplementation effect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242074" y="316473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55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46610" y="265959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898197" y="1481536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41296" y="1945524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8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Big question in the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865127" y="1367511"/>
            <a:ext cx="6461749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What is the effect of advertising on sales?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84851" y="2150105"/>
            <a:ext cx="3204553" cy="1200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Anheuser-Busch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spends $35 million/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yr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on Super Bowl ads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57505" y="5386245"/>
            <a:ext cx="4850670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defRPr/>
            </a:pPr>
            <a:r>
              <a:rPr lang="en-US" sz="2800" dirty="0">
                <a:solidFill>
                  <a:prstClr val="black"/>
                </a:solidFill>
                <a:cs typeface="Calibri"/>
              </a:rPr>
              <a:t>How do they know this?</a:t>
            </a:r>
            <a:endParaRPr lang="en-US" sz="28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54408" y="2162175"/>
            <a:ext cx="4214127" cy="2982136"/>
            <a:chOff x="730407" y="2162175"/>
            <a:chExt cx="4214127" cy="2982136"/>
          </a:xfrm>
        </p:grpSpPr>
        <p:grpSp>
          <p:nvGrpSpPr>
            <p:cNvPr id="14" name="Group 13"/>
            <p:cNvGrpSpPr/>
            <p:nvPr/>
          </p:nvGrpSpPr>
          <p:grpSpPr>
            <a:xfrm>
              <a:off x="730407" y="2162175"/>
              <a:ext cx="4214127" cy="2957378"/>
              <a:chOff x="811981" y="3737437"/>
              <a:chExt cx="4351002" cy="305343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981" y="3737437"/>
                <a:ext cx="4351002" cy="305343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769" y="3988508"/>
                <a:ext cx="3958567" cy="2078248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731835" y="4836534"/>
              <a:ext cx="11015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cs typeface="Calibri"/>
                </a:rPr>
                <a:t>©Budweiser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34216" y="3908779"/>
            <a:ext cx="3305820" cy="81565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$95 million/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yr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in revenue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(170% return!)</a:t>
            </a:r>
          </a:p>
        </p:txBody>
      </p:sp>
      <p:cxnSp>
        <p:nvCxnSpPr>
          <p:cNvPr id="19" name="Straight Arrow Connector 18"/>
          <p:cNvCxnSpPr>
            <a:stCxn id="8" idx="2"/>
            <a:endCxn id="18" idx="0"/>
          </p:cNvCxnSpPr>
          <p:nvPr/>
        </p:nvCxnSpPr>
        <p:spPr>
          <a:xfrm flipH="1">
            <a:off x="8487127" y="3350434"/>
            <a:ext cx="1" cy="55834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672" y="6488113"/>
            <a:ext cx="21333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Hartman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et 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3037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446610" y="265959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0" y="315740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56920" y="3164730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Supplementation effect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242074" y="316473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55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46610" y="265959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336900" y="433386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162393" y="4843865"/>
          <a:ext cx="12779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Equation" r:id="rId8" imgW="647700" imgH="215900" progId="Equation.3">
                  <p:embed/>
                </p:oleObj>
              </mc:Choice>
              <mc:Fallback>
                <p:oleObj name="Equation" r:id="rId8" imgW="6477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2393" y="4843865"/>
                        <a:ext cx="127793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411009" y="484345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1009" y="484345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864177" y="1481536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07276" y="1945524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559775" y="5259369"/>
            <a:ext cx="1445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Observed density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836922" y="5099021"/>
            <a:ext cx="301402" cy="1952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55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Distribution of intervention sizes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6" y="2252612"/>
            <a:ext cx="4894296" cy="39401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19481" y="1387929"/>
            <a:ext cx="3359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ctr"/>
                <a:tab pos="1600200" algn="ctr"/>
                <a:tab pos="2857500" algn="ctr"/>
              </a:tabLst>
            </a:pP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>
                <a:solidFill>
                  <a:prstClr val="black"/>
                </a:solidFill>
                <a:latin typeface="Calibri"/>
                <a:cs typeface="Courier New"/>
              </a:rPr>
              <a:t>Mean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>
                <a:solidFill>
                  <a:prstClr val="black"/>
                </a:solidFill>
                <a:latin typeface="Calibri"/>
                <a:cs typeface="Courier New"/>
              </a:rPr>
              <a:t>95% CI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 err="1">
                <a:solidFill>
                  <a:prstClr val="black"/>
                </a:solidFill>
                <a:latin typeface="Calibri"/>
                <a:cs typeface="Courier New"/>
              </a:rPr>
              <a:t>Pr</a:t>
            </a:r>
            <a:r>
              <a:rPr lang="en-US" sz="2000" u="sng" dirty="0">
                <a:solidFill>
                  <a:prstClr val="black"/>
                </a:solidFill>
                <a:latin typeface="Calibri"/>
                <a:cs typeface="Courier New"/>
              </a:rPr>
              <a:t>(+)</a:t>
            </a:r>
          </a:p>
          <a:p>
            <a:pPr>
              <a:tabLst>
                <a:tab pos="342900" algn="ctr"/>
                <a:tab pos="1600200" algn="ctr"/>
                <a:tab pos="2857500" algn="ctr"/>
              </a:tabLst>
            </a:pP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0.033	(-0.077, 0.15)	0.73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719331" y="1541817"/>
            <a:ext cx="1228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ESU-level:</a:t>
            </a:r>
          </a:p>
        </p:txBody>
      </p:sp>
    </p:spTree>
    <p:extLst>
      <p:ext uri="{BB962C8B-B14F-4D97-AF65-F5344CB8AC3E}">
        <p14:creationId xmlns:p14="http://schemas.microsoft.com/office/powerpoint/2010/main" val="40968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903755" y="1649899"/>
            <a:ext cx="638449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Intervention models are used in many fields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Intervention models can take many forms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371725" y="2396331"/>
            <a:ext cx="7448550" cy="2065338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standardized residuals</a:t>
            </a:r>
          </a:p>
        </p:txBody>
      </p:sp>
    </p:spTree>
    <p:extLst>
      <p:ext uri="{BB962C8B-B14F-4D97-AF65-F5344CB8AC3E}">
        <p14:creationId xmlns:p14="http://schemas.microsoft.com/office/powerpoint/2010/main" val="72960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Detection of outliers and structural breaks</a:t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standardized residuals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18593" y="1350960"/>
            <a:ext cx="429064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+mj-lt"/>
              </a:rPr>
              <a:t>See the chapter on outlier and structural break detection in the HWS (MARSS User Guide)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 Jong, P. and </a:t>
            </a:r>
            <a:r>
              <a:rPr lang="en-US" dirty="0" err="1">
                <a:latin typeface="+mj-lt"/>
              </a:rPr>
              <a:t>Penzer</a:t>
            </a:r>
            <a:r>
              <a:rPr lang="en-US" dirty="0">
                <a:latin typeface="+mj-lt"/>
              </a:rPr>
              <a:t>, J. 1998. Diagnosing shocks in time series. Journal of the American Statistical Association 93:796-806.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Durbin and </a:t>
            </a:r>
            <a:r>
              <a:rPr lang="en-US" dirty="0" err="1">
                <a:latin typeface="+mj-lt"/>
              </a:rPr>
              <a:t>Koopman</a:t>
            </a:r>
            <a:r>
              <a:rPr lang="en-US" dirty="0">
                <a:latin typeface="+mj-lt"/>
              </a:rPr>
              <a:t>. 2012. Time series analysis by state-space methods. Chapter 2, Section 12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5362" name="Picture 2" descr="http://ecx.images-amazon.com/images/I/41L3mfnocb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06" y="1931772"/>
            <a:ext cx="2473325" cy="37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6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Back to the Nile River data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96" y="1373432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6" y="2270613"/>
            <a:ext cx="3944782" cy="337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2105" y="2096964"/>
            <a:ext cx="205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 flow by year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6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168922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Observation outlier detection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96" y="1373431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86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2343" y="1544625"/>
            <a:ext cx="355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outlier: observation (data) at time t is different than what you would expect given the model.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16" y="3444240"/>
            <a:ext cx="2438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51026" y="3074908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obs. residual = data – fitted 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1025" y="4921934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standardize by the estimated variance and get a t-distributed standardized residual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0228" y="6034019"/>
            <a:ext cx="78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This idea hinges on v(t) being normal so that means it hinges on the model being able to fit the data (= put a line through the data)</a:t>
            </a:r>
          </a:p>
        </p:txBody>
      </p:sp>
    </p:spTree>
    <p:extLst>
      <p:ext uri="{BB962C8B-B14F-4D97-AF65-F5344CB8AC3E}">
        <p14:creationId xmlns:p14="http://schemas.microsoft.com/office/powerpoint/2010/main" val="755704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Observation residual in the context of state-space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13" y="1430411"/>
            <a:ext cx="2438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51026" y="3062158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obs. residual = data – fitted value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56" y="1963323"/>
            <a:ext cx="3838133" cy="294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16970" y="1430412"/>
            <a:ext cx="298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linear regression, ‘fitted y’ is easy.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669820" y="2294793"/>
            <a:ext cx="0" cy="24618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69370" y="4921934"/>
            <a:ext cx="298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state-space model, there isn’t one ‘fitted y’.  ‘fitted y’ has a distribution.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674498" y="3631224"/>
                <a:ext cx="1805430" cy="40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Z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498" y="3631224"/>
                <a:ext cx="1805430" cy="407997"/>
              </a:xfrm>
              <a:prstGeom prst="rect">
                <a:avLst/>
              </a:prstGeom>
              <a:blipFill>
                <a:blip r:embed="rId5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851026" y="4331181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standardize by the variance of that, which is a bit hairy but algorithms for computing it are worked out.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226521" y="4202229"/>
            <a:ext cx="0" cy="35218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6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68" y="486507"/>
            <a:ext cx="6581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220" y="1781908"/>
            <a:ext cx="4721834" cy="45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924369" y="5671038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76768" y="509367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50237" y="507462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77914" y="2785353"/>
            <a:ext cx="185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Note, the standard concerns regarding setting test levels for multiple tests exist</a:t>
            </a:r>
          </a:p>
        </p:txBody>
      </p:sp>
    </p:spTree>
    <p:extLst>
      <p:ext uri="{BB962C8B-B14F-4D97-AF65-F5344CB8AC3E}">
        <p14:creationId xmlns:p14="http://schemas.microsoft.com/office/powerpoint/2010/main" val="231425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How much did sales change?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intervention example plo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943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“Structural break detection”</a:t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aka testing state outliers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4867" y="1479602"/>
            <a:ext cx="783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Idea is to test whether observed changes in the stochastic state (in this example level) were more unusual than you would expect given the estimated MAR model for the state.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39" y="2906225"/>
            <a:ext cx="8115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199185" y="2488224"/>
            <a:ext cx="764930" cy="149029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78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“Structural break detection”</a:t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aka testing state outliers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96" y="1373431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86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0228" y="1544624"/>
            <a:ext cx="377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outlier: estimated state at time t+1 is different than what you would expect given the model.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1026" y="2738401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state. residual 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1024" y="4693334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standardize by the estimated variance and get a t-distributed standardized residual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0228" y="6034019"/>
            <a:ext cx="78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Again this idea hinges on w(t) being normal so that means it hinges on the model being able to fit the data (= put a line through the data)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04" y="3208458"/>
            <a:ext cx="28575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447693" y="1474258"/>
            <a:ext cx="3042139" cy="302813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096001" y="1544624"/>
            <a:ext cx="3622431" cy="295776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9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33" y="1781908"/>
            <a:ext cx="4934931" cy="461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68" y="486507"/>
            <a:ext cx="6581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256154" y="541752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77914" y="2785353"/>
            <a:ext cx="185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Note, the standard concerns regarding setting test levels for multiple tests exist</a:t>
            </a:r>
          </a:p>
        </p:txBody>
      </p:sp>
    </p:spTree>
    <p:extLst>
      <p:ext uri="{BB962C8B-B14F-4D97-AF65-F5344CB8AC3E}">
        <p14:creationId xmlns:p14="http://schemas.microsoft.com/office/powerpoint/2010/main" val="341272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903755" y="1649899"/>
            <a:ext cx="6384493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Residual analysis is a diagnostic tool to look for observation </a:t>
            </a:r>
            <a:r>
              <a:rPr lang="en-US">
                <a:latin typeface="Calibri" charset="0"/>
              </a:rPr>
              <a:t>or state outliers </a:t>
            </a:r>
            <a:r>
              <a:rPr lang="en-US" dirty="0">
                <a:latin typeface="Calibri" charset="0"/>
              </a:rPr>
              <a:t>and evidence of times when the underlying model is violated, but there is no cause involved.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Intervention analysis is more suited to a mechanistic analysis of changes/breaks that may or may not have occurred.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3688" y="6488114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5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5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2320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550825" y="3142290"/>
          <a:ext cx="337978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8" imgW="1714500" imgH="495300" progId="Equation.3">
                  <p:embed/>
                </p:oleObj>
              </mc:Choice>
              <mc:Fallback>
                <p:oleObj name="Equation" r:id="rId8" imgW="1714500" imgH="495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0825" y="3142290"/>
                        <a:ext cx="337978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822498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6198" y="263084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43712" y="1472891"/>
            <a:ext cx="1021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Sales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3354571" y="1934556"/>
            <a:ext cx="219957" cy="3783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5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5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00" y="3157402"/>
            <a:ext cx="6934200" cy="2971800"/>
          </a:xfrm>
          <a:prstGeom prst="rect">
            <a:avLst/>
          </a:prstGeom>
          <a:ln w="28575" cmpd="sng">
            <a:noFill/>
          </a:ln>
          <a:effectLst/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7067042" y="3961376"/>
            <a:ext cx="18277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Step change</a:t>
            </a:r>
          </a:p>
        </p:txBody>
      </p:sp>
    </p:spTree>
    <p:extLst>
      <p:ext uri="{BB962C8B-B14F-4D97-AF65-F5344CB8AC3E}">
        <p14:creationId xmlns:p14="http://schemas.microsoft.com/office/powerpoint/2010/main" val="284813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5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5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00" y="3157396"/>
            <a:ext cx="6934200" cy="2971800"/>
          </a:xfrm>
          <a:prstGeom prst="rect">
            <a:avLst/>
          </a:prstGeom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751573" y="3961376"/>
            <a:ext cx="23586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Continual change</a:t>
            </a:r>
          </a:p>
        </p:txBody>
      </p:sp>
    </p:spTree>
    <p:extLst>
      <p:ext uri="{BB962C8B-B14F-4D97-AF65-F5344CB8AC3E}">
        <p14:creationId xmlns:p14="http://schemas.microsoft.com/office/powerpoint/2010/main" val="65141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3688" y="6488114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97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7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2320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567949" y="3103564"/>
          <a:ext cx="375602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8" imgW="1905000" imgH="533400" progId="Equation.3">
                  <p:embed/>
                </p:oleObj>
              </mc:Choice>
              <mc:Fallback>
                <p:oleObj name="Equation" r:id="rId8" imgW="1905000" imgH="533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7949" y="3103564"/>
                        <a:ext cx="3756025" cy="105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822498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Advertising expense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6198" y="263084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43712" y="1472891"/>
            <a:ext cx="1021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Sales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3354571" y="1934556"/>
            <a:ext cx="219957" cy="3783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7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97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7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0" y="314606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3" y="3146062"/>
            <a:ext cx="6400800" cy="274320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97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7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7" imgW="762000" imgH="215900" progId="Equation.3">
                  <p:embed/>
                </p:oleObj>
              </mc:Choice>
              <mc:Fallback>
                <p:oleObj name="Equation" r:id="rId7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0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1127</Words>
  <Application>Microsoft Macintosh PowerPoint</Application>
  <PresentationFormat>Widescreen</PresentationFormat>
  <Paragraphs>163</Paragraphs>
  <Slides>33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Equation</vt:lpstr>
      <vt:lpstr>Intervention models and standardized residuals for perturbation analysis</vt:lpstr>
      <vt:lpstr>Big question in the finance world</vt:lpstr>
      <vt:lpstr>How much did sales change?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What about interventions in obs?</vt:lpstr>
      <vt:lpstr>Model for change in observation</vt:lpstr>
      <vt:lpstr>PowerPoint Presentation</vt:lpstr>
      <vt:lpstr>The salmon story</vt:lpstr>
      <vt:lpstr>Adverse effects of hatcheries</vt:lpstr>
      <vt:lpstr>The big picture</vt:lpstr>
      <vt:lpstr>Time series of spawner density</vt:lpstr>
      <vt:lpstr>Time series of supplementation </vt:lpstr>
      <vt:lpstr>Model for supplementation</vt:lpstr>
      <vt:lpstr>Model for supplementation</vt:lpstr>
      <vt:lpstr>Model for supplementation</vt:lpstr>
      <vt:lpstr>Model for supplementation</vt:lpstr>
      <vt:lpstr>Distribution of intervention sizes</vt:lpstr>
      <vt:lpstr>Summary</vt:lpstr>
      <vt:lpstr>standardized residuals</vt:lpstr>
      <vt:lpstr>Detection of outliers and structural breaks using standardized residuals</vt:lpstr>
      <vt:lpstr>Back to the Nile River data</vt:lpstr>
      <vt:lpstr>Observation outlier detection</vt:lpstr>
      <vt:lpstr>Observation residual in the context of state-space models</vt:lpstr>
      <vt:lpstr>PowerPoint Presentation</vt:lpstr>
      <vt:lpstr>“Structural break detection” aka testing state outliers</vt:lpstr>
      <vt:lpstr>“Structural break detection” aka testing state outliers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intervention and perturbations</dc:title>
  <dc:creator>Eli Holmes</dc:creator>
  <cp:lastModifiedBy>Eli Holmes</cp:lastModifiedBy>
  <cp:revision>3</cp:revision>
  <cp:lastPrinted>2019-03-12T20:05:12Z</cp:lastPrinted>
  <dcterms:created xsi:type="dcterms:W3CDTF">2019-03-12T19:34:57Z</dcterms:created>
  <dcterms:modified xsi:type="dcterms:W3CDTF">2019-03-12T20:36:35Z</dcterms:modified>
</cp:coreProperties>
</file>